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2" r:id="rId5"/>
    <p:sldId id="259" r:id="rId6"/>
    <p:sldId id="260" r:id="rId7"/>
    <p:sldId id="261" r:id="rId8"/>
    <p:sldId id="262" r:id="rId9"/>
    <p:sldId id="265" r:id="rId10"/>
    <p:sldId id="266" r:id="rId11"/>
    <p:sldId id="267" r:id="rId12"/>
    <p:sldId id="268" r:id="rId13"/>
    <p:sldId id="273" r:id="rId14"/>
    <p:sldId id="274" r:id="rId15"/>
    <p:sldId id="275" r:id="rId16"/>
    <p:sldId id="269" r:id="rId17"/>
    <p:sldId id="271" r:id="rId18"/>
  </p:sldIdLst>
  <p:sldSz cx="9906000" cy="6858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92" d="100"/>
          <a:sy n="92" d="100"/>
        </p:scale>
        <p:origin x="7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137012063814"/>
          <c:y val="6.0428477503799503E-2"/>
          <c:w val="0.71191053701041163"/>
          <c:h val="0.90621100536804577"/>
        </c:manualLayout>
      </c:layout>
      <c:barChart>
        <c:barDir val="col"/>
        <c:grouping val="clustered"/>
        <c:varyColors val="0"/>
        <c:ser>
          <c:idx val="0"/>
          <c:order val="0"/>
          <c:tx>
            <c:v>2018</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Exportaciones</c:v>
                </c:pt>
              </c:strCache>
            </c:strRef>
          </c:cat>
          <c:val>
            <c:numRef>
              <c:f>Hoja1!$B$2</c:f>
              <c:numCache>
                <c:formatCode>#,##0.00</c:formatCode>
                <c:ptCount val="1"/>
                <c:pt idx="0">
                  <c:v>2214.9499999999998</c:v>
                </c:pt>
              </c:numCache>
            </c:numRef>
          </c:val>
        </c:ser>
        <c:ser>
          <c:idx val="1"/>
          <c:order val="1"/>
          <c:tx>
            <c:v>2019</c:v>
          </c:tx>
          <c:spPr>
            <a:solidFill>
              <a:schemeClr val="accent2"/>
            </a:solidFill>
            <a:ln>
              <a:noFill/>
            </a:ln>
            <a:effectLst/>
          </c:spPr>
          <c:invertIfNegative val="0"/>
          <c:dPt>
            <c:idx val="0"/>
            <c:invertIfNegative val="0"/>
            <c:bubble3D val="0"/>
            <c:spPr>
              <a:solidFill>
                <a:srgbClr val="C00000"/>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outEnd"/>
              <c:showLegendKey val="1"/>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1"/>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Exportaciones</c:v>
                </c:pt>
              </c:strCache>
            </c:strRef>
          </c:cat>
          <c:val>
            <c:numRef>
              <c:f>Hoja1!$C$2</c:f>
              <c:numCache>
                <c:formatCode>#,##0.00</c:formatCode>
                <c:ptCount val="1"/>
                <c:pt idx="0">
                  <c:v>2318.4</c:v>
                </c:pt>
              </c:numCache>
            </c:numRef>
          </c:val>
        </c:ser>
        <c:dLbls>
          <c:dLblPos val="outEnd"/>
          <c:showLegendKey val="0"/>
          <c:showVal val="1"/>
          <c:showCatName val="0"/>
          <c:showSerName val="0"/>
          <c:showPercent val="0"/>
          <c:showBubbleSize val="0"/>
        </c:dLbls>
        <c:gapWidth val="219"/>
        <c:overlap val="-27"/>
        <c:axId val="195385192"/>
        <c:axId val="195381272"/>
      </c:barChart>
      <c:catAx>
        <c:axId val="195385192"/>
        <c:scaling>
          <c:orientation val="minMax"/>
        </c:scaling>
        <c:delete val="1"/>
        <c:axPos val="b"/>
        <c:numFmt formatCode="General" sourceLinked="1"/>
        <c:majorTickMark val="none"/>
        <c:minorTickMark val="none"/>
        <c:tickLblPos val="nextTo"/>
        <c:crossAx val="195381272"/>
        <c:crosses val="autoZero"/>
        <c:auto val="1"/>
        <c:lblAlgn val="ctr"/>
        <c:lblOffset val="100"/>
        <c:noMultiLvlLbl val="0"/>
      </c:catAx>
      <c:valAx>
        <c:axId val="195381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9538519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4B7F2D-C0CF-49EC-B178-8767320B79BE}" type="datetimeFigureOut">
              <a:rPr lang="es-ES" smtClean="0"/>
              <a:t>21/07/2020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36881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4B7F2D-C0CF-49EC-B178-8767320B79BE}" type="datetimeFigureOut">
              <a:rPr lang="es-ES" smtClean="0"/>
              <a:t>21/07/2020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174910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4B7F2D-C0CF-49EC-B178-8767320B79BE}" type="datetimeFigureOut">
              <a:rPr lang="es-ES" smtClean="0"/>
              <a:t>21/07/2020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373570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C4B7F2D-C0CF-49EC-B178-8767320B79BE}" type="datetimeFigureOut">
              <a:rPr lang="es-ES" smtClean="0"/>
              <a:t>21/07/2020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172411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4B7F2D-C0CF-49EC-B178-8767320B79BE}" type="datetimeFigureOut">
              <a:rPr lang="es-ES" smtClean="0"/>
              <a:t>21/07/2020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327758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C4B7F2D-C0CF-49EC-B178-8767320B79BE}" type="datetimeFigureOut">
              <a:rPr lang="es-ES" smtClean="0"/>
              <a:t>21/07/2020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251764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4B7F2D-C0CF-49EC-B178-8767320B79BE}" type="datetimeFigureOut">
              <a:rPr lang="es-ES" smtClean="0"/>
              <a:t>21/07/2020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269811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C4B7F2D-C0CF-49EC-B178-8767320B79BE}" type="datetimeFigureOut">
              <a:rPr lang="es-ES" smtClean="0"/>
              <a:t>21/07/2020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290924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B7F2D-C0CF-49EC-B178-8767320B79BE}" type="datetimeFigureOut">
              <a:rPr lang="es-ES" smtClean="0"/>
              <a:t>21/07/2020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76986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4B7F2D-C0CF-49EC-B178-8767320B79BE}" type="datetimeFigureOut">
              <a:rPr lang="es-ES" smtClean="0"/>
              <a:t>21/07/2020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210287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C4B7F2D-C0CF-49EC-B178-8767320B79BE}" type="datetimeFigureOut">
              <a:rPr lang="es-ES" smtClean="0"/>
              <a:t>21/07/2020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D1FFB-C974-471E-AA62-26503C69F7AC}" type="slidenum">
              <a:rPr lang="es-ES" smtClean="0"/>
              <a:t>‹Nº›</a:t>
            </a:fld>
            <a:endParaRPr lang="es-ES"/>
          </a:p>
        </p:txBody>
      </p:sp>
    </p:spTree>
    <p:extLst>
      <p:ext uri="{BB962C8B-B14F-4D97-AF65-F5344CB8AC3E}">
        <p14:creationId xmlns:p14="http://schemas.microsoft.com/office/powerpoint/2010/main" val="9567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B7F2D-C0CF-49EC-B178-8767320B79BE}" type="datetimeFigureOut">
              <a:rPr lang="es-ES" smtClean="0"/>
              <a:t>21/07/2020</a:t>
            </a:fld>
            <a:endParaRPr lang="es-E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D1FFB-C974-471E-AA62-26503C69F7AC}" type="slidenum">
              <a:rPr lang="es-ES" smtClean="0"/>
              <a:t>‹Nº›</a:t>
            </a:fld>
            <a:endParaRPr lang="es-ES"/>
          </a:p>
        </p:txBody>
      </p:sp>
    </p:spTree>
    <p:extLst>
      <p:ext uri="{BB962C8B-B14F-4D97-AF65-F5344CB8AC3E}">
        <p14:creationId xmlns:p14="http://schemas.microsoft.com/office/powerpoint/2010/main" val="659579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558777"/>
            <a:ext cx="7503042" cy="726143"/>
          </a:xfrm>
        </p:spPr>
        <p:txBody>
          <a:bodyPr>
            <a:normAutofit fontScale="25000" lnSpcReduction="20000"/>
          </a:bodyPr>
          <a:lstStyle/>
          <a:p>
            <a:endParaRPr lang="es-ES" b="1" dirty="0" smtClean="0">
              <a:solidFill>
                <a:srgbClr val="C00000"/>
              </a:solidFill>
              <a:latin typeface="Arial" panose="020B0604020202020204" pitchFamily="34" charset="0"/>
              <a:cs typeface="Arial" panose="020B0604020202020204" pitchFamily="34" charset="0"/>
            </a:endParaRPr>
          </a:p>
          <a:p>
            <a:r>
              <a:rPr lang="es-ES" sz="9600" b="1" dirty="0" err="1" smtClean="0">
                <a:solidFill>
                  <a:srgbClr val="C00000"/>
                </a:solidFill>
                <a:latin typeface="Arial" panose="020B0604020202020204" pitchFamily="34" charset="0"/>
                <a:cs typeface="Arial" panose="020B0604020202020204" pitchFamily="34" charset="0"/>
              </a:rPr>
              <a:t>Spanish</a:t>
            </a:r>
            <a:r>
              <a:rPr lang="es-ES" sz="9600" b="1" dirty="0" smtClean="0">
                <a:solidFill>
                  <a:srgbClr val="C00000"/>
                </a:solidFill>
                <a:latin typeface="Arial" panose="020B0604020202020204" pitchFamily="34" charset="0"/>
                <a:cs typeface="Arial" panose="020B0604020202020204" pitchFamily="34" charset="0"/>
              </a:rPr>
              <a:t> </a:t>
            </a:r>
            <a:r>
              <a:rPr lang="es-ES" sz="9600" b="1" dirty="0" err="1" smtClean="0">
                <a:solidFill>
                  <a:srgbClr val="C00000"/>
                </a:solidFill>
                <a:latin typeface="Arial" panose="020B0604020202020204" pitchFamily="34" charset="0"/>
                <a:cs typeface="Arial" panose="020B0604020202020204" pitchFamily="34" charset="0"/>
              </a:rPr>
              <a:t>Association</a:t>
            </a:r>
            <a:r>
              <a:rPr lang="es-ES" sz="9600" b="1" dirty="0" smtClean="0">
                <a:solidFill>
                  <a:srgbClr val="C00000"/>
                </a:solidFill>
                <a:latin typeface="Arial" panose="020B0604020202020204" pitchFamily="34" charset="0"/>
                <a:cs typeface="Arial" panose="020B0604020202020204" pitchFamily="34" charset="0"/>
              </a:rPr>
              <a:t> of </a:t>
            </a:r>
            <a:r>
              <a:rPr lang="es-ES" sz="9600" b="1" dirty="0" err="1" smtClean="0">
                <a:solidFill>
                  <a:srgbClr val="C00000"/>
                </a:solidFill>
                <a:latin typeface="Arial" panose="020B0604020202020204" pitchFamily="34" charset="0"/>
                <a:cs typeface="Arial" panose="020B0604020202020204" pitchFamily="34" charset="0"/>
              </a:rPr>
              <a:t>Furniture</a:t>
            </a:r>
            <a:r>
              <a:rPr lang="es-ES" sz="9600" b="1" dirty="0" smtClean="0">
                <a:solidFill>
                  <a:srgbClr val="C00000"/>
                </a:solidFill>
                <a:latin typeface="Arial" panose="020B0604020202020204" pitchFamily="34" charset="0"/>
                <a:cs typeface="Arial" panose="020B0604020202020204" pitchFamily="34" charset="0"/>
              </a:rPr>
              <a:t> </a:t>
            </a:r>
            <a:r>
              <a:rPr lang="es-ES" sz="9600" b="1" dirty="0" err="1" smtClean="0">
                <a:solidFill>
                  <a:srgbClr val="C00000"/>
                </a:solidFill>
                <a:latin typeface="Arial" panose="020B0604020202020204" pitchFamily="34" charset="0"/>
                <a:cs typeface="Arial" panose="020B0604020202020204" pitchFamily="34" charset="0"/>
              </a:rPr>
              <a:t>Manufacturers</a:t>
            </a:r>
            <a:endParaRPr lang="es-ES" sz="9600" b="1" dirty="0">
              <a:solidFill>
                <a:srgbClr val="C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376" y="2243464"/>
            <a:ext cx="1914525" cy="1140510"/>
          </a:xfrm>
          <a:prstGeom prst="rect">
            <a:avLst/>
          </a:prstGeom>
        </p:spPr>
      </p:pic>
    </p:spTree>
    <p:extLst>
      <p:ext uri="{BB962C8B-B14F-4D97-AF65-F5344CB8AC3E}">
        <p14:creationId xmlns:p14="http://schemas.microsoft.com/office/powerpoint/2010/main" val="115692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73620" y="1192428"/>
            <a:ext cx="7999127" cy="4547399"/>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r>
              <a:rPr lang="en-US" sz="2100" b="1" dirty="0" smtClean="0">
                <a:solidFill>
                  <a:srgbClr val="C00000"/>
                </a:solidFill>
                <a:latin typeface="Arial" panose="020B0604020202020204" pitchFamily="34" charset="0"/>
                <a:cs typeface="Arial" panose="020B0604020202020204" pitchFamily="34" charset="0"/>
              </a:rPr>
              <a:t>2º SEMESTER OF 2020</a:t>
            </a:r>
            <a:endParaRPr lang="en-US" sz="2100" b="1" dirty="0">
              <a:solidFill>
                <a:srgbClr val="C00000"/>
              </a:solidFill>
              <a:latin typeface="Arial" panose="020B0604020202020204" pitchFamily="34" charset="0"/>
              <a:cs typeface="Arial" panose="020B0604020202020204" pitchFamily="34" charset="0"/>
            </a:endParaRPr>
          </a:p>
          <a:p>
            <a:endParaRPr lang="en-US" sz="2100" dirty="0">
              <a:solidFill>
                <a:srgbClr val="C0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CHALLENGES: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ADAPTATION: TO SURVIVE,  financial problems, IT´S NOT A QUESTION OF 2- 3 MONTHS PANDEMIA, IS A MEDIUM TERM PANDEMIA</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 NEW WAY OF DOING THINGS, NOTHING WILL REMAIN THE SAME: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Sales, production, logistics, consumption, relationships to </a:t>
            </a:r>
            <a:r>
              <a:rPr lang="en-US" dirty="0" smtClean="0">
                <a:latin typeface="Arial" panose="020B0604020202020204" pitchFamily="34" charset="0"/>
                <a:cs typeface="Arial" panose="020B0604020202020204" pitchFamily="34" charset="0"/>
              </a:rPr>
              <a:t>supplier/customer, communication messages and tools</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Digitalization: the time to start or accelerate your transformation, implementation and coordination of areas</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3404240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6904" y="1096736"/>
            <a:ext cx="7999127" cy="4778231"/>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n-US" sz="2100" b="1" dirty="0">
              <a:solidFill>
                <a:srgbClr val="C0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Products:  ¿new products? ¿new materials? ¿new packaging and delivery conditions?</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“home = workspace”</a:t>
            </a:r>
            <a:endParaRPr lang="es-ES"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 home: eating, cooking, doing homework, new cinema, etc….”</a:t>
            </a:r>
            <a:endParaRPr lang="es-ES"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Sofas products/ mattresses- beds/ chairs/ tables/ shelves……</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New functions of the products: adapt </a:t>
            </a:r>
            <a:r>
              <a:rPr lang="en-US" dirty="0" smtClean="0">
                <a:latin typeface="Arial" panose="020B0604020202020204" pitchFamily="34" charset="0"/>
                <a:cs typeface="Arial" panose="020B0604020202020204" pitchFamily="34" charset="0"/>
              </a:rPr>
              <a:t>design/ “Social Design”</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Marketing</a:t>
            </a:r>
            <a:r>
              <a:rPr lang="en-US" dirty="0">
                <a:latin typeface="Arial" panose="020B0604020202020204" pitchFamily="34" charset="0"/>
                <a:cs typeface="Arial" panose="020B0604020202020204" pitchFamily="34" charset="0"/>
              </a:rPr>
              <a:t>: “time of the cocooning, family, of staying long hours at home….”</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t/>
            </a:r>
            <a:br>
              <a:rPr lang="en-US" dirty="0"/>
            </a:br>
            <a:r>
              <a:rPr lang="en-US" dirty="0"/>
              <a:t> </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1446459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6904" y="1702791"/>
            <a:ext cx="7999127" cy="3393237"/>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n-US" b="1" dirty="0">
              <a:solidFill>
                <a:srgbClr val="C0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Opportunity: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B2b:</a:t>
            </a:r>
            <a:r>
              <a:rPr lang="en-US" dirty="0">
                <a:latin typeface="Arial" panose="020B0604020202020204" pitchFamily="34" charset="0"/>
                <a:cs typeface="Arial" panose="020B0604020202020204" pitchFamily="34" charset="0"/>
              </a:rPr>
              <a:t>  budgets from big fairs to digital marketing campaigns, development of adapted products, support to clients, digital transformation</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Consumers: </a:t>
            </a:r>
            <a:r>
              <a:rPr lang="en-US" dirty="0">
                <a:latin typeface="Arial" panose="020B0604020202020204" pitchFamily="34" charset="0"/>
                <a:cs typeface="Arial" panose="020B0604020202020204" pitchFamily="34" charset="0"/>
              </a:rPr>
              <a:t>our big competitors (</a:t>
            </a:r>
            <a:r>
              <a:rPr lang="en-US" b="1" i="1" dirty="0">
                <a:solidFill>
                  <a:srgbClr val="FF0000"/>
                </a:solidFill>
                <a:latin typeface="Arial" panose="020B0604020202020204" pitchFamily="34" charset="0"/>
                <a:cs typeface="Arial" panose="020B0604020202020204" pitchFamily="34" charset="0"/>
              </a:rPr>
              <a:t>travelling, leisure products</a:t>
            </a:r>
            <a:r>
              <a:rPr lang="en-US" dirty="0">
                <a:latin typeface="Arial" panose="020B0604020202020204" pitchFamily="34" charset="0"/>
                <a:cs typeface="Arial" panose="020B0604020202020204" pitchFamily="34" charset="0"/>
              </a:rPr>
              <a:t>…): now to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home, furniture!  Take the challenge!</a:t>
            </a:r>
            <a:endParaRPr lang="es-ES" dirty="0">
              <a:latin typeface="Arial" panose="020B0604020202020204" pitchFamily="34" charset="0"/>
              <a:cs typeface="Arial" panose="020B0604020202020204" pitchFamily="34" charset="0"/>
            </a:endParaRPr>
          </a:p>
          <a:p>
            <a:r>
              <a:rPr lang="en-US" dirty="0"/>
              <a:t/>
            </a:r>
            <a:br>
              <a:rPr lang="en-US" dirty="0"/>
            </a:br>
            <a:r>
              <a:rPr lang="en-US" dirty="0"/>
              <a:t> </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1025880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6661" y="1180789"/>
            <a:ext cx="8838213" cy="2516073"/>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t> </a:t>
            </a:r>
            <a:endParaRPr lang="es-ES" dirty="0"/>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162" y="270011"/>
            <a:ext cx="4596963" cy="6349863"/>
          </a:xfrm>
          <a:prstGeom prst="rect">
            <a:avLst/>
          </a:prstGeom>
        </p:spPr>
      </p:pic>
    </p:spTree>
    <p:extLst>
      <p:ext uri="{BB962C8B-B14F-4D97-AF65-F5344CB8AC3E}">
        <p14:creationId xmlns:p14="http://schemas.microsoft.com/office/powerpoint/2010/main" val="2064875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6661" y="1180789"/>
            <a:ext cx="8838213" cy="2516073"/>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t> </a:t>
            </a:r>
            <a:endParaRPr lang="es-ES" dirty="0"/>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151" y="394816"/>
            <a:ext cx="4565159" cy="6029325"/>
          </a:xfrm>
          <a:prstGeom prst="rect">
            <a:avLst/>
          </a:prstGeom>
        </p:spPr>
      </p:pic>
    </p:spTree>
    <p:extLst>
      <p:ext uri="{BB962C8B-B14F-4D97-AF65-F5344CB8AC3E}">
        <p14:creationId xmlns:p14="http://schemas.microsoft.com/office/powerpoint/2010/main" val="2254395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5236" y="1247464"/>
            <a:ext cx="8838213" cy="2516073"/>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t> </a:t>
            </a:r>
            <a:endParaRPr lang="es-ES" dirty="0"/>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50" y="109629"/>
            <a:ext cx="3854350" cy="6643595"/>
          </a:xfrm>
          <a:prstGeom prst="rect">
            <a:avLst/>
          </a:prstGeom>
        </p:spPr>
      </p:pic>
    </p:spTree>
    <p:extLst>
      <p:ext uri="{BB962C8B-B14F-4D97-AF65-F5344CB8AC3E}">
        <p14:creationId xmlns:p14="http://schemas.microsoft.com/office/powerpoint/2010/main" val="318118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6661" y="1351916"/>
            <a:ext cx="8838213" cy="4778231"/>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r>
              <a:rPr lang="en-US" sz="2100" b="1" dirty="0" smtClean="0">
                <a:solidFill>
                  <a:srgbClr val="C00000"/>
                </a:solidFill>
                <a:latin typeface="Arial" panose="020B0604020202020204" pitchFamily="34" charset="0"/>
                <a:cs typeface="Arial" panose="020B0604020202020204" pitchFamily="34" charset="0"/>
              </a:rPr>
              <a:t>NEAR FUTURE:</a:t>
            </a:r>
          </a:p>
          <a:p>
            <a:endParaRPr lang="es-ES"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UNCERTAINTY</a:t>
            </a:r>
            <a:r>
              <a:rPr lang="en-US" b="1" dirty="0">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AMERICA is good market for Spain, situation is different compared to Europe; Mexico, Canada, USA….big growths before </a:t>
            </a:r>
            <a:r>
              <a:rPr lang="en-US" dirty="0" err="1" smtClean="0">
                <a:latin typeface="Arial" panose="020B0604020202020204" pitchFamily="34" charset="0"/>
                <a:cs typeface="Arial" panose="020B0604020202020204" pitchFamily="34" charset="0"/>
              </a:rPr>
              <a:t>pandemia</a:t>
            </a:r>
            <a:endParaRPr lang="en-US" dirty="0" smtClean="0">
              <a:latin typeface="Arial" panose="020B0604020202020204" pitchFamily="34" charset="0"/>
              <a:cs typeface="Arial" panose="020B0604020202020204" pitchFamily="34" charset="0"/>
            </a:endParaRPr>
          </a:p>
          <a:p>
            <a:pPr lvl="0"/>
            <a:endParaRPr lang="es-E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Europe: hope for </a:t>
            </a:r>
            <a:r>
              <a:rPr lang="en-US" dirty="0" smtClean="0">
                <a:latin typeface="Arial" panose="020B0604020202020204" pitchFamily="34" charset="0"/>
                <a:cs typeface="Arial" panose="020B0604020202020204" pitchFamily="34" charset="0"/>
              </a:rPr>
              <a:t>stabilization</a:t>
            </a:r>
          </a:p>
          <a:p>
            <a:pPr lvl="0"/>
            <a:endParaRPr lang="es-E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Spain: controlled health and sanitary system and government supports to industry; coordination of institutions: ANIEME, Technical institutes, </a:t>
            </a:r>
            <a:r>
              <a:rPr lang="en-US" dirty="0" err="1">
                <a:latin typeface="Arial" panose="020B0604020202020204" pitchFamily="34" charset="0"/>
                <a:cs typeface="Arial" panose="020B0604020202020204" pitchFamily="34" charset="0"/>
              </a:rPr>
              <a:t>Icex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Minestries</a:t>
            </a:r>
            <a:r>
              <a:rPr lang="en-US" dirty="0">
                <a:latin typeface="Arial" panose="020B0604020202020204" pitchFamily="34" charset="0"/>
                <a:cs typeface="Arial" panose="020B0604020202020204" pitchFamily="34" charset="0"/>
              </a:rPr>
              <a:t>, Fairs….</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t> </a:t>
            </a:r>
            <a:endParaRPr lang="es-ES" dirty="0"/>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217304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6661" y="1180789"/>
            <a:ext cx="8838213" cy="6117059"/>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Some </a:t>
            </a:r>
            <a:r>
              <a:rPr lang="en-US" dirty="0">
                <a:latin typeface="Arial" panose="020B0604020202020204" pitchFamily="34" charset="0"/>
                <a:cs typeface="Arial" panose="020B0604020202020204" pitchFamily="34" charset="0"/>
              </a:rPr>
              <a:t>examples: </a:t>
            </a:r>
            <a:endParaRPr lang="en-U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Ministry </a:t>
            </a:r>
            <a:r>
              <a:rPr lang="en-US" dirty="0">
                <a:latin typeface="Arial" panose="020B0604020202020204" pitchFamily="34" charset="0"/>
                <a:cs typeface="Arial" panose="020B0604020202020204" pitchFamily="34" charset="0"/>
              </a:rPr>
              <a:t>of Science and Innovation: guides for new materials, collaboration with Technical Institutes; subsidies for digital </a:t>
            </a:r>
            <a:r>
              <a:rPr lang="en-US" dirty="0" smtClean="0">
                <a:latin typeface="Arial" panose="020B0604020202020204" pitchFamily="34" charset="0"/>
                <a:cs typeface="Arial" panose="020B0604020202020204" pitchFamily="34" charset="0"/>
              </a:rPr>
              <a:t>transformation</a:t>
            </a:r>
          </a:p>
          <a:p>
            <a:pPr lvl="1"/>
            <a:endParaRPr lang="es-E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Ministry of Foreign Trade: support to adapt to virtual meetings b2b, subsidies for digital growth (marketplaces, processes, etc…) </a:t>
            </a:r>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Every month, even every week….situation is changing…</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Thanks</a:t>
            </a:r>
          </a:p>
          <a:p>
            <a:r>
              <a:rPr lang="en-US" dirty="0" smtClean="0">
                <a:latin typeface="Arial" panose="020B0604020202020204" pitchFamily="34" charset="0"/>
                <a:cs typeface="Arial" panose="020B0604020202020204" pitchFamily="34" charset="0"/>
              </a:rPr>
              <a:t>Ms. Inmaculada Rey, Deputy Manager ANIEME, Spanish Furniture Association</a:t>
            </a:r>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r>
              <a:rPr lang="en-US" dirty="0"/>
              <a:t> </a:t>
            </a:r>
            <a:endParaRPr lang="es-ES" dirty="0"/>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2640282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45080" y="1242679"/>
            <a:ext cx="5225017"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ANIEME is the </a:t>
            </a:r>
            <a:r>
              <a:rPr lang="en-US" b="1" dirty="0">
                <a:latin typeface="Arial" panose="020B0604020202020204" pitchFamily="34" charset="0"/>
                <a:cs typeface="Arial" panose="020B0604020202020204" pitchFamily="34" charset="0"/>
              </a:rPr>
              <a:t>Spanish National Association of Furniture Manufacturers and Exporters of Spain</a:t>
            </a:r>
            <a:r>
              <a:rPr lang="en-US" dirty="0">
                <a:latin typeface="Arial" panose="020B0604020202020204" pitchFamily="34" charset="0"/>
                <a:cs typeface="Arial" panose="020B0604020202020204" pitchFamily="34" charset="0"/>
              </a:rPr>
              <a:t>. We are a non-profit association which has been representing the interests of the furniture industry for more than 40 years.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Established: 1977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With more than 40 years of experience in its field, ANIEME has become the largest community of SMEs in the furnishing sector. The Association fosters creativity and innovation, promoting design as a key tool to strengthening competitiveness in international markets.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Figures: Among 5 biggest producers of furniture in EU, together with Germany, Italy, Poland, France.</a:t>
            </a:r>
            <a:endParaRPr lang="es-ES"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7589" y="556961"/>
            <a:ext cx="2340731" cy="319147"/>
          </a:xfrm>
          <a:prstGeom prst="rect">
            <a:avLst/>
          </a:prstGeom>
        </p:spPr>
      </p:pic>
      <p:pic>
        <p:nvPicPr>
          <p:cNvPr id="4" name="Imagen 3"/>
          <p:cNvPicPr>
            <a:picLocks noChangeAspect="1"/>
          </p:cNvPicPr>
          <p:nvPr/>
        </p:nvPicPr>
        <p:blipFill>
          <a:blip r:embed="rId3"/>
          <a:stretch>
            <a:fillRect/>
          </a:stretch>
        </p:blipFill>
        <p:spPr>
          <a:xfrm>
            <a:off x="271129" y="1338373"/>
            <a:ext cx="3291367" cy="1851394"/>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28" y="3671598"/>
            <a:ext cx="2016838" cy="1933574"/>
          </a:xfrm>
          <a:prstGeom prst="rect">
            <a:avLst/>
          </a:prstGeom>
        </p:spPr>
      </p:pic>
      <p:sp>
        <p:nvSpPr>
          <p:cNvPr id="6" name="CuadroTexto 5"/>
          <p:cNvSpPr txBox="1"/>
          <p:nvPr/>
        </p:nvSpPr>
        <p:spPr>
          <a:xfrm>
            <a:off x="333022" y="5744393"/>
            <a:ext cx="2914650" cy="261610"/>
          </a:xfrm>
          <a:prstGeom prst="rect">
            <a:avLst/>
          </a:prstGeom>
          <a:noFill/>
        </p:spPr>
        <p:txBody>
          <a:bodyPr wrap="square" rtlCol="0">
            <a:spAutoFit/>
          </a:bodyPr>
          <a:lstStyle/>
          <a:p>
            <a:r>
              <a:rPr lang="es-ES" sz="1100" dirty="0" smtClean="0">
                <a:latin typeface="Arial" panose="020B0604020202020204" pitchFamily="34" charset="0"/>
                <a:cs typeface="Arial" panose="020B0604020202020204" pitchFamily="34" charset="0"/>
              </a:rPr>
              <a:t>Juan Carlos Muñoz – </a:t>
            </a:r>
            <a:r>
              <a:rPr lang="es-ES" sz="1100" dirty="0" err="1" smtClean="0">
                <a:latin typeface="Arial" panose="020B0604020202020204" pitchFamily="34" charset="0"/>
                <a:cs typeface="Arial" panose="020B0604020202020204" pitchFamily="34" charset="0"/>
              </a:rPr>
              <a:t>President</a:t>
            </a:r>
            <a:r>
              <a:rPr lang="es-ES" sz="1100" dirty="0" smtClean="0">
                <a:latin typeface="Arial" panose="020B0604020202020204" pitchFamily="34" charset="0"/>
                <a:cs typeface="Arial" panose="020B0604020202020204" pitchFamily="34" charset="0"/>
              </a:rPr>
              <a:t> of ANIEME</a:t>
            </a:r>
            <a:endParaRPr lang="es-ES" sz="1100" dirty="0">
              <a:latin typeface="Arial" panose="020B0604020202020204" pitchFamily="34" charset="0"/>
              <a:cs typeface="Arial" panose="020B0604020202020204" pitchFamily="34" charset="0"/>
            </a:endParaRPr>
          </a:p>
        </p:txBody>
      </p:sp>
      <p:sp>
        <p:nvSpPr>
          <p:cNvPr id="7" name="CuadroTexto 6"/>
          <p:cNvSpPr txBox="1"/>
          <p:nvPr/>
        </p:nvSpPr>
        <p:spPr>
          <a:xfrm>
            <a:off x="1278637" y="3270767"/>
            <a:ext cx="1378838" cy="261610"/>
          </a:xfrm>
          <a:prstGeom prst="rect">
            <a:avLst/>
          </a:prstGeom>
          <a:noFill/>
        </p:spPr>
        <p:txBody>
          <a:bodyPr wrap="square" rtlCol="0">
            <a:spAutoFit/>
          </a:bodyPr>
          <a:lstStyle/>
          <a:p>
            <a:r>
              <a:rPr lang="es-ES" sz="1100" dirty="0" smtClean="0">
                <a:latin typeface="Arial" panose="020B0604020202020204" pitchFamily="34" charset="0"/>
                <a:cs typeface="Arial" panose="020B0604020202020204" pitchFamily="34" charset="0"/>
              </a:rPr>
              <a:t>ANIEME </a:t>
            </a:r>
            <a:r>
              <a:rPr lang="es-ES" sz="1100" dirty="0" err="1" smtClean="0">
                <a:latin typeface="Arial" panose="020B0604020202020204" pitchFamily="34" charset="0"/>
                <a:cs typeface="Arial" panose="020B0604020202020204" pitchFamily="34" charset="0"/>
              </a:rPr>
              <a:t>team</a:t>
            </a:r>
            <a:endParaRPr lang="es-E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71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7459" y="432029"/>
            <a:ext cx="5466020" cy="1892826"/>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n-US" sz="1350" b="1" dirty="0">
              <a:latin typeface="Arial" panose="020B0604020202020204" pitchFamily="34" charset="0"/>
              <a:cs typeface="Arial" panose="020B0604020202020204" pitchFamily="34" charset="0"/>
            </a:endParaRPr>
          </a:p>
          <a:p>
            <a:r>
              <a:rPr lang="en-US" b="1" dirty="0" smtClean="0">
                <a:solidFill>
                  <a:srgbClr val="C00000"/>
                </a:solidFill>
                <a:latin typeface="Arial" panose="020B0604020202020204" pitchFamily="34" charset="0"/>
                <a:cs typeface="Arial" panose="020B0604020202020204" pitchFamily="34" charset="0"/>
              </a:rPr>
              <a:t>SPANISH INDUSTRY </a:t>
            </a:r>
            <a:endParaRPr lang="en-US" dirty="0" smtClean="0">
              <a:solidFill>
                <a:srgbClr val="C00000"/>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Number of companies: 6.962</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EMPLOYEES</a:t>
            </a:r>
            <a:r>
              <a:rPr lang="en-US" sz="1350"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63.197</a:t>
            </a:r>
            <a:endParaRPr lang="es-ES" sz="16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055" y="432029"/>
            <a:ext cx="2340731" cy="319147"/>
          </a:xfrm>
          <a:prstGeom prst="rect">
            <a:avLst/>
          </a:prstGeom>
        </p:spPr>
      </p:pic>
      <p:pic>
        <p:nvPicPr>
          <p:cNvPr id="8" name="Imagen 7"/>
          <p:cNvPicPr>
            <a:picLocks noChangeAspect="1"/>
          </p:cNvPicPr>
          <p:nvPr/>
        </p:nvPicPr>
        <p:blipFill>
          <a:blip r:embed="rId3"/>
          <a:stretch>
            <a:fillRect/>
          </a:stretch>
        </p:blipFill>
        <p:spPr>
          <a:xfrm>
            <a:off x="1911697" y="2324855"/>
            <a:ext cx="6753837" cy="3837079"/>
          </a:xfrm>
          <a:prstGeom prst="rect">
            <a:avLst/>
          </a:prstGeom>
        </p:spPr>
      </p:pic>
    </p:spTree>
    <p:extLst>
      <p:ext uri="{BB962C8B-B14F-4D97-AF65-F5344CB8AC3E}">
        <p14:creationId xmlns:p14="http://schemas.microsoft.com/office/powerpoint/2010/main" val="3921574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7459" y="432029"/>
            <a:ext cx="3201285" cy="784830"/>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n-US" sz="1350"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PRODUCTION</a:t>
            </a:r>
            <a:r>
              <a:rPr lang="en-US" sz="1350" dirty="0" smtClean="0">
                <a:latin typeface="Arial" panose="020B0604020202020204" pitchFamily="34" charset="0"/>
                <a:cs typeface="Arial" panose="020B0604020202020204" pitchFamily="34" charset="0"/>
              </a:rPr>
              <a:t>.</a:t>
            </a:r>
            <a:endParaRPr lang="es-ES" sz="135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055" y="432029"/>
            <a:ext cx="2340731" cy="319147"/>
          </a:xfrm>
          <a:prstGeom prst="rect">
            <a:avLst/>
          </a:prstGeom>
        </p:spPr>
      </p:pic>
      <p:pic>
        <p:nvPicPr>
          <p:cNvPr id="6" name="Imagen 5"/>
          <p:cNvPicPr>
            <a:picLocks noChangeAspect="1"/>
          </p:cNvPicPr>
          <p:nvPr/>
        </p:nvPicPr>
        <p:blipFill>
          <a:blip r:embed="rId3"/>
          <a:stretch>
            <a:fillRect/>
          </a:stretch>
        </p:blipFill>
        <p:spPr>
          <a:xfrm>
            <a:off x="720707" y="1351806"/>
            <a:ext cx="8175365" cy="3911311"/>
          </a:xfrm>
          <a:prstGeom prst="rect">
            <a:avLst/>
          </a:prstGeom>
        </p:spPr>
      </p:pic>
      <p:sp>
        <p:nvSpPr>
          <p:cNvPr id="7" name="CuadroTexto 6"/>
          <p:cNvSpPr txBox="1"/>
          <p:nvPr/>
        </p:nvSpPr>
        <p:spPr>
          <a:xfrm>
            <a:off x="912092" y="5784112"/>
            <a:ext cx="868910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FURNITURE RANGE: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Home, Contract, Outdoor, Middle to high end range</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97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3260" y="466503"/>
            <a:ext cx="2700671" cy="1223412"/>
          </a:xfrm>
          <a:prstGeom prst="rect">
            <a:avLst/>
          </a:prstGeom>
          <a:noFill/>
        </p:spPr>
        <p:txBody>
          <a:bodyPr wrap="square" rtlCol="0">
            <a:spAutoFit/>
          </a:bodyPr>
          <a:lstStyle/>
          <a:p>
            <a:endParaRPr lang="en-US" sz="1500" b="1" dirty="0">
              <a:solidFill>
                <a:srgbClr val="C00000"/>
              </a:solidFill>
              <a:latin typeface="Arial" panose="020B0604020202020204" pitchFamily="34" charset="0"/>
              <a:cs typeface="Arial" panose="020B0604020202020204" pitchFamily="34" charset="0"/>
            </a:endParaRPr>
          </a:p>
          <a:p>
            <a:r>
              <a:rPr lang="en-US" b="1" dirty="0">
                <a:solidFill>
                  <a:srgbClr val="C00000"/>
                </a:solidFill>
                <a:latin typeface="Arial" panose="020B0604020202020204" pitchFamily="34" charset="0"/>
                <a:cs typeface="Arial" panose="020B0604020202020204" pitchFamily="34" charset="0"/>
              </a:rPr>
              <a:t>EXPORT GROWTH</a:t>
            </a:r>
          </a:p>
          <a:p>
            <a:endParaRPr lang="en-US" sz="1350" b="1"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t>
            </a:r>
            <a:endParaRPr lang="es-ES" sz="1350" dirty="0">
              <a:latin typeface="Arial" panose="020B0604020202020204" pitchFamily="34" charset="0"/>
              <a:cs typeface="Arial" panose="020B0604020202020204" pitchFamily="34" charset="0"/>
            </a:endParaRPr>
          </a:p>
        </p:txBody>
      </p:sp>
      <p:graphicFrame>
        <p:nvGraphicFramePr>
          <p:cNvPr id="3" name="Gráfico 2"/>
          <p:cNvGraphicFramePr/>
          <p:nvPr>
            <p:extLst>
              <p:ext uri="{D42A27DB-BD31-4B8C-83A1-F6EECF244321}">
                <p14:modId xmlns:p14="http://schemas.microsoft.com/office/powerpoint/2010/main" val="3922113332"/>
              </p:ext>
            </p:extLst>
          </p:nvPr>
        </p:nvGraphicFramePr>
        <p:xfrm>
          <a:off x="2028263" y="1344400"/>
          <a:ext cx="5608674" cy="3402419"/>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1029345" y="5110275"/>
            <a:ext cx="7944292" cy="1200329"/>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2018: +4,3% 		2019: +4,7%</a:t>
            </a:r>
          </a:p>
          <a:p>
            <a:endParaRPr lang="es-ES" b="1" dirty="0" smtClean="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MAIN </a:t>
            </a:r>
            <a:r>
              <a:rPr lang="es-ES" b="1" dirty="0">
                <a:latin typeface="Arial" panose="020B0604020202020204" pitchFamily="34" charset="0"/>
                <a:cs typeface="Arial" panose="020B0604020202020204" pitchFamily="34" charset="0"/>
              </a:rPr>
              <a:t>AREAS:</a:t>
            </a:r>
            <a:r>
              <a:rPr lang="es-ES" dirty="0">
                <a:latin typeface="Arial" panose="020B0604020202020204" pitchFamily="34" charset="0"/>
                <a:cs typeface="Arial" panose="020B0604020202020204" pitchFamily="34" charset="0"/>
              </a:rPr>
              <a:t> 68% in EU (France, Portugal, </a:t>
            </a:r>
            <a:r>
              <a:rPr lang="es-ES" dirty="0" err="1">
                <a:latin typeface="Arial" panose="020B0604020202020204" pitchFamily="34" charset="0"/>
                <a:cs typeface="Arial" panose="020B0604020202020204" pitchFamily="34" charset="0"/>
              </a:rPr>
              <a:t>Uk</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Germany</a:t>
            </a:r>
            <a:r>
              <a:rPr lang="es-ES" dirty="0">
                <a:latin typeface="Arial" panose="020B0604020202020204" pitchFamily="34" charset="0"/>
                <a:cs typeface="Arial" panose="020B0604020202020204" pitchFamily="34" charset="0"/>
              </a:rPr>
              <a:t>), USA, </a:t>
            </a:r>
            <a:r>
              <a:rPr lang="es-ES" dirty="0" err="1">
                <a:latin typeface="Arial" panose="020B0604020202020204" pitchFamily="34" charset="0"/>
                <a:cs typeface="Arial" panose="020B0604020202020204" pitchFamily="34" charset="0"/>
              </a:rPr>
              <a:t>Marocco</a:t>
            </a:r>
            <a:r>
              <a:rPr lang="es-ES" dirty="0">
                <a:latin typeface="Arial" panose="020B0604020202020204" pitchFamily="34" charset="0"/>
                <a:cs typeface="Arial" panose="020B0604020202020204" pitchFamily="34" charset="0"/>
              </a:rPr>
              <a:t>, México, </a:t>
            </a:r>
            <a:r>
              <a:rPr lang="es-ES" dirty="0" err="1">
                <a:latin typeface="Arial" panose="020B0604020202020204" pitchFamily="34" charset="0"/>
                <a:cs typeface="Arial" panose="020B0604020202020204" pitchFamily="34" charset="0"/>
              </a:rPr>
              <a:t>Middle</a:t>
            </a:r>
            <a:r>
              <a:rPr lang="es-ES" dirty="0">
                <a:latin typeface="Arial" panose="020B0604020202020204" pitchFamily="34" charset="0"/>
                <a:cs typeface="Arial" panose="020B0604020202020204" pitchFamily="34" charset="0"/>
              </a:rPr>
              <a:t> East</a:t>
            </a:r>
            <a:endParaRPr lang="es-ES"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6573" y="306931"/>
            <a:ext cx="2340731" cy="319147"/>
          </a:xfrm>
          <a:prstGeom prst="rect">
            <a:avLst/>
          </a:prstGeom>
        </p:spPr>
      </p:pic>
    </p:spTree>
    <p:extLst>
      <p:ext uri="{BB962C8B-B14F-4D97-AF65-F5344CB8AC3E}">
        <p14:creationId xmlns:p14="http://schemas.microsoft.com/office/powerpoint/2010/main" val="36167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69313" y="1519125"/>
            <a:ext cx="7999127" cy="4824398"/>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r>
              <a:rPr lang="en-US" sz="2100" b="1" dirty="0">
                <a:solidFill>
                  <a:srgbClr val="C00000"/>
                </a:solidFill>
                <a:latin typeface="Arial" panose="020B0604020202020204" pitchFamily="34" charset="0"/>
                <a:cs typeface="Arial" panose="020B0604020202020204" pitchFamily="34" charset="0"/>
              </a:rPr>
              <a:t>CALENDER JANUARY – JULY 2020</a:t>
            </a:r>
          </a:p>
          <a:p>
            <a:endParaRPr lang="en-US" sz="2100" b="1" dirty="0">
              <a:solidFill>
                <a:srgbClr val="C00000"/>
              </a:solidFill>
              <a:latin typeface="Arial" panose="020B0604020202020204" pitchFamily="34" charset="0"/>
              <a:cs typeface="Arial" panose="020B0604020202020204" pitchFamily="34" charset="0"/>
            </a:endParaRPr>
          </a:p>
          <a:p>
            <a:endParaRPr lang="en-US" sz="1350"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January – February: </a:t>
            </a:r>
            <a:r>
              <a:rPr lang="en-US" dirty="0">
                <a:latin typeface="Arial" panose="020B0604020202020204" pitchFamily="34" charset="0"/>
                <a:cs typeface="Arial" panose="020B0604020202020204" pitchFamily="34" charset="0"/>
              </a:rPr>
              <a:t>growth in sales, local and export, big </a:t>
            </a:r>
            <a:r>
              <a:rPr lang="en-US" dirty="0" smtClean="0">
                <a:latin typeface="Arial" panose="020B0604020202020204" pitchFamily="34" charset="0"/>
                <a:cs typeface="Arial" panose="020B0604020202020204" pitchFamily="34" charset="0"/>
              </a:rPr>
              <a:t>contract market, </a:t>
            </a:r>
            <a:r>
              <a:rPr lang="en-US" dirty="0">
                <a:latin typeface="Arial" panose="020B0604020202020204" pitchFamily="34" charset="0"/>
                <a:cs typeface="Arial" panose="020B0604020202020204" pitchFamily="34" charset="0"/>
              </a:rPr>
              <a:t>orders increasing in number and volume.</a:t>
            </a:r>
          </a:p>
          <a:p>
            <a:pPr lvl="1"/>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Some of the best start months… compared to previous periods and last year” according to some </a:t>
            </a:r>
            <a:r>
              <a:rPr lang="en-US" dirty="0" err="1">
                <a:latin typeface="Arial" panose="020B0604020202020204" pitchFamily="34" charset="0"/>
                <a:cs typeface="Arial" panose="020B0604020202020204" pitchFamily="34" charset="0"/>
              </a:rPr>
              <a:t>Ceo</a:t>
            </a:r>
            <a:r>
              <a:rPr lang="en-US" dirty="0">
                <a:latin typeface="Arial" panose="020B0604020202020204" pitchFamily="34" charset="0"/>
                <a:cs typeface="Arial" panose="020B0604020202020204" pitchFamily="34" charset="0"/>
              </a:rPr>
              <a:t> industries</a:t>
            </a:r>
            <a:r>
              <a:rPr lang="en-US" dirty="0" smtClean="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March – April: </a:t>
            </a:r>
            <a:r>
              <a:rPr lang="en-US" dirty="0">
                <a:latin typeface="Arial" panose="020B0604020202020204" pitchFamily="34" charset="0"/>
                <a:cs typeface="Arial" panose="020B0604020202020204" pitchFamily="34" charset="0"/>
              </a:rPr>
              <a:t>Total </a:t>
            </a:r>
            <a:r>
              <a:rPr lang="en-US" dirty="0" smtClean="0">
                <a:latin typeface="Arial" panose="020B0604020202020204" pitchFamily="34" charset="0"/>
                <a:cs typeface="Arial" panose="020B0604020202020204" pitchFamily="34" charset="0"/>
              </a:rPr>
              <a:t>closeness in retail (domestic and EU markets);  </a:t>
            </a:r>
            <a:r>
              <a:rPr lang="en-US" dirty="0">
                <a:latin typeface="Arial" panose="020B0604020202020204" pitchFamily="34" charset="0"/>
                <a:cs typeface="Arial" panose="020B0604020202020204" pitchFamily="34" charset="0"/>
              </a:rPr>
              <a:t>USA still </a:t>
            </a:r>
            <a:r>
              <a:rPr lang="en-US" dirty="0" smtClean="0">
                <a:latin typeface="Arial" panose="020B0604020202020204" pitchFamily="34" charset="0"/>
                <a:cs typeface="Arial" panose="020B0604020202020204" pitchFamily="34" charset="0"/>
              </a:rPr>
              <a:t>increasing, </a:t>
            </a:r>
            <a:r>
              <a:rPr lang="en-US" dirty="0">
                <a:latin typeface="Arial" panose="020B0604020202020204" pitchFamily="34" charset="0"/>
                <a:cs typeface="Arial" panose="020B0604020202020204" pitchFamily="34" charset="0"/>
              </a:rPr>
              <a:t>time for </a:t>
            </a:r>
            <a:r>
              <a:rPr lang="en-US" dirty="0" smtClean="0">
                <a:latin typeface="Arial" panose="020B0604020202020204" pitchFamily="34" charset="0"/>
                <a:cs typeface="Arial" panose="020B0604020202020204" pitchFamily="34" charset="0"/>
              </a:rPr>
              <a:t>solidarity</a:t>
            </a:r>
          </a:p>
          <a:p>
            <a:pPr lvl="1"/>
            <a:endParaRPr lang="en-US" b="1" dirty="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t>
            </a:r>
            <a:endParaRPr lang="es-ES" sz="135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4029678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6784" y="1476596"/>
            <a:ext cx="7999127" cy="4178067"/>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May: </a:t>
            </a:r>
            <a:r>
              <a:rPr lang="en-US" dirty="0" smtClean="0">
                <a:latin typeface="Arial" panose="020B0604020202020204" pitchFamily="34" charset="0"/>
                <a:cs typeface="Arial" panose="020B0604020202020204" pitchFamily="34" charset="0"/>
              </a:rPr>
              <a:t>month </a:t>
            </a:r>
            <a:r>
              <a:rPr lang="en-US" dirty="0">
                <a:latin typeface="Arial" panose="020B0604020202020204" pitchFamily="34" charset="0"/>
                <a:cs typeface="Arial" panose="020B0604020202020204" pitchFamily="34" charset="0"/>
              </a:rPr>
              <a:t>of uncertainty, preparation for reopening? Start of healthy crisis in America</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Bad expectations: </a:t>
            </a:r>
            <a:r>
              <a:rPr lang="en-US" dirty="0" smtClean="0">
                <a:latin typeface="Arial" panose="020B0604020202020204" pitchFamily="34" charset="0"/>
                <a:cs typeface="Arial" panose="020B0604020202020204" pitchFamily="34" charset="0"/>
              </a:rPr>
              <a:t>25-30</a:t>
            </a:r>
            <a:r>
              <a:rPr lang="en-US" dirty="0">
                <a:latin typeface="Arial" panose="020B0604020202020204" pitchFamily="34" charset="0"/>
                <a:cs typeface="Arial" panose="020B0604020202020204" pitchFamily="34" charset="0"/>
              </a:rPr>
              <a:t>% decrease of total annual </a:t>
            </a:r>
            <a:r>
              <a:rPr lang="en-US" dirty="0" smtClean="0">
                <a:latin typeface="Arial" panose="020B0604020202020204" pitchFamily="34" charset="0"/>
                <a:cs typeface="Arial" panose="020B0604020202020204" pitchFamily="34" charset="0"/>
              </a:rPr>
              <a:t>turnover</a:t>
            </a:r>
          </a:p>
          <a:p>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a:t>
            </a:r>
            <a:r>
              <a:rPr lang="en-US" dirty="0" smtClean="0">
                <a:latin typeface="Arial" panose="020B0604020202020204" pitchFamily="34" charset="0"/>
                <a:cs typeface="Arial" panose="020B0604020202020204" pitchFamily="34" charset="0"/>
              </a:rPr>
              <a:t>situations in SME: : </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Companies1: local market, they face market </a:t>
            </a:r>
            <a:r>
              <a:rPr lang="en-US" dirty="0" smtClean="0">
                <a:latin typeface="Arial" panose="020B0604020202020204" pitchFamily="34" charset="0"/>
                <a:cs typeface="Arial" panose="020B0604020202020204" pitchFamily="34" charset="0"/>
              </a:rPr>
              <a:t>problems, </a:t>
            </a:r>
            <a:r>
              <a:rPr lang="en-US" dirty="0">
                <a:latin typeface="Arial" panose="020B0604020202020204" pitchFamily="34" charset="0"/>
                <a:cs typeface="Arial" panose="020B0604020202020204" pitchFamily="34" charset="0"/>
              </a:rPr>
              <a:t>turnover </a:t>
            </a:r>
            <a:r>
              <a:rPr lang="en-US" dirty="0" smtClean="0">
                <a:latin typeface="Arial" panose="020B0604020202020204" pitchFamily="34" charset="0"/>
                <a:cs typeface="Arial" panose="020B0604020202020204" pitchFamily="34" charset="0"/>
              </a:rPr>
              <a:t>decrease</a:t>
            </a:r>
            <a:endParaRPr lang="es-E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Companies </a:t>
            </a:r>
            <a:r>
              <a:rPr lang="en-US" dirty="0">
                <a:latin typeface="Arial" panose="020B0604020202020204" pitchFamily="34" charset="0"/>
                <a:cs typeface="Arial" panose="020B0604020202020204" pitchFamily="34" charset="0"/>
              </a:rPr>
              <a:t>2: global companies, with markets in Europa / Asia/ America: risk comes in different periods so turnover decrease is less; Contract furniture for export ok (middle east/ Asia/ </a:t>
            </a:r>
            <a:r>
              <a:rPr lang="en-US" dirty="0" err="1">
                <a:latin typeface="Arial" panose="020B0604020202020204" pitchFamily="34" charset="0"/>
                <a:cs typeface="Arial" panose="020B0604020202020204" pitchFamily="34" charset="0"/>
              </a:rPr>
              <a:t>Usa</a:t>
            </a:r>
            <a:r>
              <a:rPr lang="en-US" dirty="0">
                <a:latin typeface="Arial" panose="020B0604020202020204" pitchFamily="34" charset="0"/>
                <a:cs typeface="Arial" panose="020B0604020202020204" pitchFamily="34" charset="0"/>
              </a:rPr>
              <a:t>; contract furniture for hotels in Spain: decrease</a:t>
            </a:r>
            <a:endParaRPr lang="es-ES"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2383882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1211" y="1657349"/>
            <a:ext cx="7999127" cy="3277820"/>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June- July: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opening in Spain and Europe; good sales, expectations improve: -15—25%</a:t>
            </a:r>
            <a:endParaRPr lang="es-E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Most </a:t>
            </a:r>
            <a:r>
              <a:rPr lang="en-US" dirty="0">
                <a:latin typeface="Arial" panose="020B0604020202020204" pitchFamily="34" charset="0"/>
                <a:cs typeface="Arial" panose="020B0604020202020204" pitchFamily="34" charset="0"/>
              </a:rPr>
              <a:t>of the employees are back, most of companies open with full staff</a:t>
            </a:r>
            <a:endParaRPr lang="es-E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SECOND </a:t>
            </a:r>
            <a:r>
              <a:rPr lang="en-US" b="1" dirty="0">
                <a:latin typeface="Arial" panose="020B0604020202020204" pitchFamily="34" charset="0"/>
                <a:cs typeface="Arial" panose="020B0604020202020204" pitchFamily="34" charset="0"/>
              </a:rPr>
              <a:t>PART OF THE YEAR: IN GENERAL</a:t>
            </a:r>
            <a:r>
              <a:rPr lang="en-US" dirty="0">
                <a:latin typeface="Arial" panose="020B0604020202020204" pitchFamily="34" charset="0"/>
                <a:cs typeface="Arial" panose="020B0604020202020204" pitchFamily="34" charset="0"/>
              </a:rPr>
              <a:t>, companies are stopping big investments and concentrating in adaptation to </a:t>
            </a:r>
            <a:r>
              <a:rPr lang="en-US" b="1" dirty="0">
                <a:solidFill>
                  <a:srgbClr val="FF0000"/>
                </a:solidFill>
                <a:latin typeface="Arial" panose="020B0604020202020204" pitchFamily="34" charset="0"/>
                <a:cs typeface="Arial" panose="020B0604020202020204" pitchFamily="34" charset="0"/>
              </a:rPr>
              <a:t>remote work</a:t>
            </a:r>
            <a:r>
              <a:rPr lang="en-US" dirty="0">
                <a:latin typeface="Arial" panose="020B0604020202020204" pitchFamily="34" charset="0"/>
                <a:cs typeface="Arial" panose="020B0604020202020204" pitchFamily="34" charset="0"/>
              </a:rPr>
              <a:t>, to </a:t>
            </a:r>
            <a:r>
              <a:rPr lang="en-US" dirty="0">
                <a:solidFill>
                  <a:srgbClr val="FF0000"/>
                </a:solidFill>
                <a:latin typeface="Arial" panose="020B0604020202020204" pitchFamily="34" charset="0"/>
                <a:cs typeface="Arial" panose="020B0604020202020204" pitchFamily="34" charset="0"/>
              </a:rPr>
              <a:t>new products</a:t>
            </a:r>
            <a:r>
              <a:rPr lang="en-US" dirty="0">
                <a:latin typeface="Arial" panose="020B0604020202020204" pitchFamily="34" charset="0"/>
                <a:cs typeface="Arial" panose="020B0604020202020204" pitchFamily="34" charset="0"/>
              </a:rPr>
              <a:t> and to </a:t>
            </a:r>
            <a:r>
              <a:rPr lang="en-US" dirty="0" smtClean="0">
                <a:solidFill>
                  <a:srgbClr val="FF0000"/>
                </a:solidFill>
                <a:latin typeface="Arial" panose="020B0604020202020204" pitchFamily="34" charset="0"/>
                <a:cs typeface="Arial" panose="020B0604020202020204" pitchFamily="34" charset="0"/>
              </a:rPr>
              <a:t>digital</a:t>
            </a:r>
            <a:r>
              <a:rPr lang="en-US" dirty="0" smtClean="0">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marketing</a:t>
            </a:r>
            <a:endParaRPr lang="es-ES" dirty="0">
              <a:solidFill>
                <a:srgbClr val="FF0000"/>
              </a:solidFill>
              <a:latin typeface="Arial" panose="020B0604020202020204" pitchFamily="34" charset="0"/>
              <a:cs typeface="Arial" panose="020B0604020202020204" pitchFamily="34" charset="0"/>
            </a:endParaRPr>
          </a:p>
          <a:p>
            <a:r>
              <a:rPr lang="en-US" sz="1350" dirty="0" smtClean="0">
                <a:latin typeface="Arial" panose="020B0604020202020204" pitchFamily="34" charset="0"/>
                <a:cs typeface="Arial" panose="020B0604020202020204" pitchFamily="34" charset="0"/>
              </a:rPr>
              <a:t>.</a:t>
            </a:r>
            <a:endParaRPr lang="es-ES" sz="135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164766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2488" y="1202606"/>
            <a:ext cx="7912293" cy="5655394"/>
          </a:xfrm>
          <a:prstGeom prst="rect">
            <a:avLst/>
          </a:prstGeom>
          <a:noFill/>
        </p:spPr>
        <p:txBody>
          <a:bodyPr wrap="square" rtlCol="0">
            <a:spAutoFit/>
          </a:bodyPr>
          <a:lstStyle/>
          <a:p>
            <a:endParaRPr lang="en-US" sz="1350" b="1" dirty="0">
              <a:latin typeface="Arial" panose="020B0604020202020204" pitchFamily="34" charset="0"/>
              <a:cs typeface="Arial" panose="020B0604020202020204" pitchFamily="34" charset="0"/>
            </a:endParaRPr>
          </a:p>
          <a:p>
            <a:r>
              <a:rPr lang="en-US" sz="2100" b="1" dirty="0" smtClean="0">
                <a:solidFill>
                  <a:srgbClr val="C00000"/>
                </a:solidFill>
                <a:latin typeface="Arial" panose="020B0604020202020204" pitchFamily="34" charset="0"/>
                <a:cs typeface="Arial" panose="020B0604020202020204" pitchFamily="34" charset="0"/>
              </a:rPr>
              <a:t>BIG EVENTS CANCELLED – BIG HITS OF THE INDUSTRY</a:t>
            </a:r>
            <a:endParaRPr lang="en-US" sz="2100" b="1" dirty="0">
              <a:solidFill>
                <a:srgbClr val="C00000"/>
              </a:solidFill>
              <a:latin typeface="Arial" panose="020B0604020202020204" pitchFamily="34" charset="0"/>
              <a:cs typeface="Arial" panose="020B0604020202020204" pitchFamily="34" charset="0"/>
            </a:endParaRPr>
          </a:p>
          <a:p>
            <a:endParaRPr lang="en-US" sz="2100" b="1" dirty="0">
              <a:solidFill>
                <a:srgbClr val="C00000"/>
              </a:solidFill>
              <a:latin typeface="Arial" panose="020B0604020202020204" pitchFamily="34" charset="0"/>
              <a:cs typeface="Arial" panose="020B0604020202020204" pitchFamily="34" charset="0"/>
            </a:endParaRPr>
          </a:p>
          <a:p>
            <a:endParaRPr lang="en-US" sz="1350"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ISALONE MILAN</a:t>
            </a:r>
            <a:r>
              <a:rPr lang="en-US" dirty="0">
                <a:latin typeface="Arial" panose="020B0604020202020204" pitchFamily="34" charset="0"/>
                <a:cs typeface="Arial" panose="020B0604020202020204" pitchFamily="34" charset="0"/>
              </a:rPr>
              <a:t>: APRIL- JUNE- AND NOW 2021</a:t>
            </a:r>
            <a:endParaRPr lang="es-E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MAISON OBJET SEPTEMBER</a:t>
            </a:r>
            <a:r>
              <a:rPr lang="en-US" dirty="0">
                <a:latin typeface="Arial" panose="020B0604020202020204" pitchFamily="34" charset="0"/>
                <a:cs typeface="Arial" panose="020B0604020202020204" pitchFamily="34" charset="0"/>
              </a:rPr>
              <a:t>: OFFLINE TO ONLINE EVENT</a:t>
            </a:r>
            <a:endParaRPr lang="es-E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FURNITURE CHINA SHANGHAI:</a:t>
            </a:r>
            <a:r>
              <a:rPr lang="en-US" dirty="0">
                <a:latin typeface="Arial" panose="020B0604020202020204" pitchFamily="34" charset="0"/>
                <a:cs typeface="Arial" panose="020B0604020202020204" pitchFamily="34" charset="0"/>
              </a:rPr>
              <a:t> SEPTEMBER, </a:t>
            </a:r>
            <a:r>
              <a:rPr lang="en-US" dirty="0" smtClean="0">
                <a:latin typeface="Arial" panose="020B0604020202020204" pitchFamily="34" charset="0"/>
                <a:cs typeface="Arial" panose="020B0604020202020204" pitchFamily="34" charset="0"/>
              </a:rPr>
              <a:t>digital trade show</a:t>
            </a:r>
            <a:endParaRPr lang="es-E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FERIA HABITAT VALENCIA:</a:t>
            </a:r>
            <a:r>
              <a:rPr lang="en-US" dirty="0">
                <a:latin typeface="Arial" panose="020B0604020202020204" pitchFamily="34" charset="0"/>
                <a:cs typeface="Arial" panose="020B0604020202020204" pitchFamily="34" charset="0"/>
              </a:rPr>
              <a:t> 2020 TO 2021; NEW event “AGORA MEETING”</a:t>
            </a:r>
            <a:endParaRPr lang="es-E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ORGATEC:</a:t>
            </a:r>
            <a:r>
              <a:rPr lang="en-US" dirty="0">
                <a:latin typeface="Arial" panose="020B0604020202020204" pitchFamily="34" charset="0"/>
                <a:cs typeface="Arial" panose="020B0604020202020204" pitchFamily="34" charset="0"/>
              </a:rPr>
              <a:t> 2020 TO 2022, part in IMM 2021</a:t>
            </a:r>
            <a:endParaRPr lang="es-E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TIME FOR VIRTUAL MEETINGS- DIGITALIZATION IN ALL AREAS</a:t>
            </a:r>
            <a:endParaRPr lang="es-ES" dirty="0">
              <a:latin typeface="Arial" panose="020B0604020202020204" pitchFamily="34" charset="0"/>
              <a:cs typeface="Arial" panose="020B0604020202020204" pitchFamily="34" charset="0"/>
            </a:endParaRPr>
          </a:p>
          <a:p>
            <a:pPr lvl="1"/>
            <a:endParaRPr lang="en-US" b="1" dirty="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t>
            </a:r>
            <a:endParaRPr lang="es-ES" sz="135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300" y="394816"/>
            <a:ext cx="2340731" cy="319147"/>
          </a:xfrm>
          <a:prstGeom prst="rect">
            <a:avLst/>
          </a:prstGeom>
        </p:spPr>
      </p:pic>
    </p:spTree>
    <p:extLst>
      <p:ext uri="{BB962C8B-B14F-4D97-AF65-F5344CB8AC3E}">
        <p14:creationId xmlns:p14="http://schemas.microsoft.com/office/powerpoint/2010/main" val="1078322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305</Words>
  <Application>Microsoft Office PowerPoint</Application>
  <PresentationFormat>A4 (210 x 297 mm)</PresentationFormat>
  <Paragraphs>184</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 Martinez</dc:creator>
  <cp:lastModifiedBy>Inmaculada Rey Gassó</cp:lastModifiedBy>
  <cp:revision>21</cp:revision>
  <dcterms:created xsi:type="dcterms:W3CDTF">2020-07-20T06:54:30Z</dcterms:created>
  <dcterms:modified xsi:type="dcterms:W3CDTF">2020-07-21T12:27:03Z</dcterms:modified>
</cp:coreProperties>
</file>